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Human_rights" TargetMode="External"/><Relationship Id="rId7" Type="http://schemas.openxmlformats.org/officeDocument/2006/relationships/hyperlink" Target="http://en.wikipedia.org/wiki/International_human_rights_instruments" TargetMode="External"/><Relationship Id="rId2" Type="http://schemas.openxmlformats.org/officeDocument/2006/relationships/hyperlink" Target="http://en.wikipedia.org/wiki/International_Law" TargetMode="External"/><Relationship Id="rId1" Type="http://schemas.openxmlformats.org/officeDocument/2006/relationships/slideLayout" Target="../slideLayouts/slideLayout2.xml"/><Relationship Id="rId6" Type="http://schemas.openxmlformats.org/officeDocument/2006/relationships/hyperlink" Target="http://en.wikipedia.org/wiki/Customary_international_law" TargetMode="External"/><Relationship Id="rId5" Type="http://schemas.openxmlformats.org/officeDocument/2006/relationships/hyperlink" Target="http://en.wikipedia.org/wiki/Sovereign_state" TargetMode="External"/><Relationship Id="rId4" Type="http://schemas.openxmlformats.org/officeDocument/2006/relationships/hyperlink" Target="http://en.wikipedia.org/wiki/Treati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1697" y="1601865"/>
            <a:ext cx="9144000" cy="2387600"/>
          </a:xfrm>
        </p:spPr>
        <p:txBody>
          <a:bodyPr>
            <a:normAutofit fontScale="90000"/>
          </a:bodyPr>
          <a:lstStyle/>
          <a:p>
            <a:r>
              <a:rPr lang="en-US" b="1" i="1" dirty="0"/>
              <a:t>International Human Rights	Law</a:t>
            </a:r>
            <a:r>
              <a:rPr lang="en-US" dirty="0"/>
              <a:t/>
            </a:r>
            <a:br>
              <a:rPr lang="en-US" dirty="0"/>
            </a:br>
            <a:endParaRPr lang="en-US" dirty="0"/>
          </a:p>
        </p:txBody>
      </p:sp>
    </p:spTree>
    <p:extLst>
      <p:ext uri="{BB962C8B-B14F-4D97-AF65-F5344CB8AC3E}">
        <p14:creationId xmlns:p14="http://schemas.microsoft.com/office/powerpoint/2010/main" val="2786198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8055"/>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838200" y="1193180"/>
            <a:ext cx="10515600" cy="4983783"/>
          </a:xfrm>
        </p:spPr>
        <p:txBody>
          <a:bodyPr>
            <a:normAutofit fontScale="85000" lnSpcReduction="20000"/>
          </a:bodyPr>
          <a:lstStyle/>
          <a:p>
            <a:pPr marL="0" indent="0" algn="just">
              <a:buNone/>
            </a:pPr>
            <a:r>
              <a:rPr lang="en-US" dirty="0" smtClean="0"/>
              <a:t>	 </a:t>
            </a:r>
            <a:r>
              <a:rPr lang="en-US" dirty="0"/>
              <a:t>No doubt, UDHR was a remarkable achievement of the United Nations in the area of human rights, yet there were </a:t>
            </a:r>
            <a:r>
              <a:rPr lang="en-US" b="1" dirty="0"/>
              <a:t>certain omissions</a:t>
            </a:r>
            <a:r>
              <a:rPr lang="en-US" dirty="0"/>
              <a:t> in it, e.g</a:t>
            </a:r>
            <a:r>
              <a:rPr lang="en-US" dirty="0" smtClean="0"/>
              <a:t>.,</a:t>
            </a:r>
          </a:p>
          <a:p>
            <a:pPr algn="just"/>
            <a:r>
              <a:rPr lang="en-US" dirty="0" smtClean="0"/>
              <a:t> </a:t>
            </a:r>
            <a:r>
              <a:rPr lang="en-US" dirty="0"/>
              <a:t>there is no provision in it regarding the </a:t>
            </a:r>
            <a:r>
              <a:rPr lang="en-US" b="1" dirty="0"/>
              <a:t>protection of </a:t>
            </a:r>
            <a:r>
              <a:rPr lang="en-US" b="1" dirty="0" smtClean="0"/>
              <a:t>minorities</a:t>
            </a:r>
            <a:r>
              <a:rPr lang="en-US" dirty="0" smtClean="0"/>
              <a:t>, </a:t>
            </a:r>
          </a:p>
          <a:p>
            <a:pPr algn="just"/>
            <a:r>
              <a:rPr lang="en-US" dirty="0" smtClean="0"/>
              <a:t>it </a:t>
            </a:r>
            <a:r>
              <a:rPr lang="en-US" dirty="0"/>
              <a:t>did not recognize any </a:t>
            </a:r>
            <a:r>
              <a:rPr lang="en-US" b="1" dirty="0"/>
              <a:t>right of petition </a:t>
            </a:r>
            <a:r>
              <a:rPr lang="en-US" dirty="0"/>
              <a:t>even at the national </a:t>
            </a:r>
            <a:r>
              <a:rPr lang="en-US" dirty="0" smtClean="0"/>
              <a:t>level</a:t>
            </a:r>
          </a:p>
          <a:p>
            <a:pPr algn="just"/>
            <a:r>
              <a:rPr lang="en-US" dirty="0" smtClean="0"/>
              <a:t>this </a:t>
            </a:r>
            <a:r>
              <a:rPr lang="en-US" dirty="0"/>
              <a:t>Declaration is </a:t>
            </a:r>
            <a:r>
              <a:rPr lang="en-US" b="1" dirty="0"/>
              <a:t>not a </a:t>
            </a:r>
            <a:r>
              <a:rPr lang="en-US" b="1" dirty="0" smtClean="0"/>
              <a:t>treaty </a:t>
            </a:r>
            <a:r>
              <a:rPr lang="en-US" dirty="0"/>
              <a:t>i</a:t>
            </a:r>
            <a:r>
              <a:rPr lang="en-US" dirty="0" smtClean="0"/>
              <a:t>t was adopted </a:t>
            </a:r>
            <a:r>
              <a:rPr lang="en-US" dirty="0"/>
              <a:t>by the General Assembly as a “resolution” having no force of law. </a:t>
            </a:r>
            <a:endParaRPr lang="en-US" dirty="0" smtClean="0"/>
          </a:p>
          <a:p>
            <a:pPr marL="0" indent="0" algn="just">
              <a:buNone/>
            </a:pPr>
            <a:r>
              <a:rPr lang="en-US" dirty="0"/>
              <a:t>	</a:t>
            </a:r>
            <a:r>
              <a:rPr lang="en-US" dirty="0" smtClean="0"/>
              <a:t>It </a:t>
            </a:r>
            <a:r>
              <a:rPr lang="en-US" dirty="0"/>
              <a:t>was actually adopted to provide a “common understanding” of the human rights and fundamental freedoms and to serve “as a common standard of achievement for all peoples and nations”.</a:t>
            </a:r>
          </a:p>
          <a:p>
            <a:pPr marL="0" indent="0" algn="just">
              <a:buNone/>
            </a:pPr>
            <a:r>
              <a:rPr lang="en-US" dirty="0"/>
              <a:t>	           But whatever may be the legal status and significance of the Declaration, ever since it adoption in 1948, it </a:t>
            </a:r>
            <a:r>
              <a:rPr lang="en-US" dirty="0" smtClean="0"/>
              <a:t>had </a:t>
            </a:r>
            <a:r>
              <a:rPr lang="en-US" dirty="0"/>
              <a:t>been </a:t>
            </a:r>
            <a:r>
              <a:rPr lang="en-US" dirty="0" smtClean="0"/>
              <a:t>the </a:t>
            </a:r>
            <a:r>
              <a:rPr lang="en-US" dirty="0"/>
              <a:t>most important and far-reaching of all UN </a:t>
            </a:r>
            <a:r>
              <a:rPr lang="en-US" dirty="0" smtClean="0"/>
              <a:t>Declarations which had </a:t>
            </a:r>
            <a:r>
              <a:rPr lang="en-US" dirty="0"/>
              <a:t>a marked influence upon the constitutions of many states and upon the formulation of subsequent human rights treaties and resolutions. Therefore, it can be said that the Universal Declaration of Human Rights is a </a:t>
            </a:r>
            <a:r>
              <a:rPr lang="en-US" b="1" dirty="0"/>
              <a:t>milestone</a:t>
            </a:r>
            <a:r>
              <a:rPr lang="en-US" dirty="0"/>
              <a:t> in the history of human rights. </a:t>
            </a:r>
            <a:endParaRPr lang="en-US" dirty="0"/>
          </a:p>
        </p:txBody>
      </p:sp>
    </p:spTree>
    <p:extLst>
      <p:ext uri="{BB962C8B-B14F-4D97-AF65-F5344CB8AC3E}">
        <p14:creationId xmlns:p14="http://schemas.microsoft.com/office/powerpoint/2010/main" val="30172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2299"/>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838200" y="1360449"/>
            <a:ext cx="10515600" cy="4816514"/>
          </a:xfrm>
        </p:spPr>
        <p:txBody>
          <a:bodyPr/>
          <a:lstStyle/>
          <a:p>
            <a:pPr marL="0" indent="0" algn="just">
              <a:buNone/>
            </a:pPr>
            <a:r>
              <a:rPr lang="en-US" dirty="0" smtClean="0"/>
              <a:t>	But </a:t>
            </a:r>
            <a:r>
              <a:rPr lang="en-US" dirty="0"/>
              <a:t>while discussing the UDHR, </a:t>
            </a:r>
            <a:r>
              <a:rPr lang="en-US" b="1" dirty="0"/>
              <a:t>an important fact to be known </a:t>
            </a:r>
            <a:r>
              <a:rPr lang="en-US" dirty="0"/>
              <a:t>is that after the adoption of this declaration when attempts were being made to solidify its legal basis, </a:t>
            </a:r>
            <a:r>
              <a:rPr lang="en-US" b="1" dirty="0"/>
              <a:t>different countries of the world sought to use the pars of the declaration </a:t>
            </a:r>
            <a:r>
              <a:rPr lang="en-US" dirty="0"/>
              <a:t>that they felt supported their ideological vision of the world and ignore the rest. </a:t>
            </a:r>
            <a:endParaRPr lang="en-US" dirty="0" smtClean="0"/>
          </a:p>
          <a:p>
            <a:pPr marL="0" indent="0" algn="just">
              <a:buNone/>
            </a:pPr>
            <a:r>
              <a:rPr lang="en-US" dirty="0"/>
              <a:t>	</a:t>
            </a:r>
            <a:r>
              <a:rPr lang="en-US" dirty="0" smtClean="0"/>
              <a:t>The </a:t>
            </a:r>
            <a:r>
              <a:rPr lang="en-US" b="1" dirty="0"/>
              <a:t>United States </a:t>
            </a:r>
            <a:r>
              <a:rPr lang="en-US" dirty="0"/>
              <a:t>sought to limit the concept of human rights to </a:t>
            </a:r>
            <a:r>
              <a:rPr lang="en-US" b="1" dirty="0"/>
              <a:t>civil and political </a:t>
            </a:r>
            <a:r>
              <a:rPr lang="en-US" dirty="0"/>
              <a:t>ones while the </a:t>
            </a:r>
            <a:r>
              <a:rPr lang="en-US" b="1" dirty="0"/>
              <a:t>USSR and its allies </a:t>
            </a:r>
            <a:r>
              <a:rPr lang="en-US" dirty="0"/>
              <a:t>counter-argued that </a:t>
            </a:r>
            <a:r>
              <a:rPr lang="en-US" b="1" dirty="0"/>
              <a:t>economic and social rights </a:t>
            </a:r>
            <a:r>
              <a:rPr lang="en-US" dirty="0"/>
              <a:t>were the very core of human rights. As a result, it took eighteen years, until 1966, for not one but two covenants to be adopted which include:</a:t>
            </a:r>
          </a:p>
          <a:p>
            <a:pPr marL="0" indent="0">
              <a:buNone/>
            </a:pPr>
            <a:endParaRPr lang="en-US" dirty="0"/>
          </a:p>
        </p:txBody>
      </p:sp>
    </p:spTree>
    <p:extLst>
      <p:ext uri="{BB962C8B-B14F-4D97-AF65-F5344CB8AC3E}">
        <p14:creationId xmlns:p14="http://schemas.microsoft.com/office/powerpoint/2010/main" val="309782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8777"/>
          </a:xfrm>
        </p:spPr>
        <p:txBody>
          <a:bodyPr>
            <a:normAutofit fontScale="90000"/>
          </a:bodyPr>
          <a:lstStyle/>
          <a:p>
            <a:r>
              <a:rPr lang="en-US" b="1" dirty="0" smtClean="0"/>
              <a:t/>
            </a:r>
            <a:br>
              <a:rPr lang="en-US" b="1" dirty="0" smtClean="0"/>
            </a:br>
            <a:r>
              <a:rPr lang="en-US" sz="4000" b="1" dirty="0" smtClean="0"/>
              <a:t>(</a:t>
            </a:r>
            <a:r>
              <a:rPr lang="en-US" sz="4000" b="1" dirty="0"/>
              <a:t>a) International Covenant on Economic, Social and Cultural Rights (ICESCR):</a:t>
            </a:r>
            <a:br>
              <a:rPr lang="en-US" sz="4000" b="1" dirty="0"/>
            </a:br>
            <a:endParaRPr lang="en-US" sz="4000" b="1" dirty="0"/>
          </a:p>
        </p:txBody>
      </p:sp>
      <p:sp>
        <p:nvSpPr>
          <p:cNvPr id="3" name="Content Placeholder 2"/>
          <p:cNvSpPr>
            <a:spLocks noGrp="1"/>
          </p:cNvSpPr>
          <p:nvPr>
            <p:ph idx="1"/>
          </p:nvPr>
        </p:nvSpPr>
        <p:spPr>
          <a:xfrm>
            <a:off x="838200" y="1550020"/>
            <a:ext cx="10515600" cy="4626943"/>
          </a:xfrm>
        </p:spPr>
        <p:txBody>
          <a:bodyPr>
            <a:normAutofit fontScale="92500" lnSpcReduction="10000"/>
          </a:bodyPr>
          <a:lstStyle/>
          <a:p>
            <a:pPr marL="0" indent="0" algn="just">
              <a:buNone/>
            </a:pPr>
            <a:r>
              <a:rPr lang="en-US" dirty="0" smtClean="0"/>
              <a:t>	</a:t>
            </a:r>
            <a:r>
              <a:rPr lang="en-US" sz="2600" dirty="0" smtClean="0"/>
              <a:t>This </a:t>
            </a:r>
            <a:r>
              <a:rPr lang="en-US" sz="2600" dirty="0"/>
              <a:t>Covenant was </a:t>
            </a:r>
            <a:r>
              <a:rPr lang="en-US" sz="2600" b="1" dirty="0"/>
              <a:t>adopted by the General Assembly in 1966 and entered into force on 3</a:t>
            </a:r>
            <a:r>
              <a:rPr lang="en-US" sz="2600" b="1" baseline="30000" dirty="0"/>
              <a:t>rd</a:t>
            </a:r>
            <a:r>
              <a:rPr lang="en-US" sz="2600" b="1" dirty="0"/>
              <a:t> January 1977</a:t>
            </a:r>
            <a:r>
              <a:rPr lang="en-US" sz="2600" dirty="0"/>
              <a:t>. </a:t>
            </a:r>
            <a:endParaRPr lang="en-US" sz="2600" dirty="0" smtClean="0"/>
          </a:p>
          <a:p>
            <a:pPr marL="0" indent="0" algn="just">
              <a:buNone/>
            </a:pPr>
            <a:r>
              <a:rPr lang="en-US" sz="2600" dirty="0"/>
              <a:t>	</a:t>
            </a:r>
            <a:endParaRPr lang="en-US" sz="2600" dirty="0" smtClean="0"/>
          </a:p>
          <a:p>
            <a:pPr marL="0" indent="0" algn="just">
              <a:buNone/>
            </a:pPr>
            <a:r>
              <a:rPr lang="en-US" sz="2600" dirty="0"/>
              <a:t>	</a:t>
            </a:r>
            <a:r>
              <a:rPr lang="en-US" sz="2600" dirty="0" smtClean="0"/>
              <a:t>But </a:t>
            </a:r>
            <a:r>
              <a:rPr lang="en-US" sz="2600" dirty="0"/>
              <a:t>the State Parties ratifying the Covenant do not undertake to give </a:t>
            </a:r>
            <a:r>
              <a:rPr lang="en-US" sz="2600" b="1" dirty="0"/>
              <a:t>“immediate effect” </a:t>
            </a:r>
            <a:r>
              <a:rPr lang="en-US" sz="2600" dirty="0"/>
              <a:t>to the rights guaranteed under it. Instead, the State obligates itself merely to take steps </a:t>
            </a:r>
            <a:r>
              <a:rPr lang="en-US" sz="2600" b="1" dirty="0"/>
              <a:t>“to the maximum of its available resources” </a:t>
            </a:r>
            <a:r>
              <a:rPr lang="en-US" sz="2600" dirty="0"/>
              <a:t>in order to achieve progressively the full realization of these rights</a:t>
            </a:r>
            <a:r>
              <a:rPr lang="en-US" sz="2600" dirty="0" smtClean="0"/>
              <a:t>.</a:t>
            </a:r>
          </a:p>
          <a:p>
            <a:pPr marL="0" indent="0" algn="just">
              <a:buNone/>
            </a:pPr>
            <a:r>
              <a:rPr lang="en-US" sz="2600" dirty="0"/>
              <a:t>	</a:t>
            </a:r>
            <a:r>
              <a:rPr lang="en-US" sz="2600" dirty="0" smtClean="0"/>
              <a:t> </a:t>
            </a:r>
          </a:p>
          <a:p>
            <a:pPr marL="0" indent="0" algn="just">
              <a:buNone/>
            </a:pPr>
            <a:r>
              <a:rPr lang="en-US" sz="2600" dirty="0"/>
              <a:t>	</a:t>
            </a:r>
            <a:r>
              <a:rPr lang="en-US" sz="2600" dirty="0" smtClean="0"/>
              <a:t>But </a:t>
            </a:r>
            <a:r>
              <a:rPr lang="en-US" sz="2600" dirty="0"/>
              <a:t>since economic, social and cultural rights cannot be fully realized without economic and technical assistance, it does not seem realistic to require immediate compliance of these rights. </a:t>
            </a:r>
            <a:r>
              <a:rPr lang="en-US" sz="2600" dirty="0" smtClean="0"/>
              <a:t>	</a:t>
            </a:r>
            <a:r>
              <a:rPr lang="en-US" dirty="0" smtClean="0"/>
              <a:t>					  </a:t>
            </a:r>
          </a:p>
          <a:p>
            <a:pPr marL="0" indent="0" algn="just">
              <a:buNone/>
            </a:pPr>
            <a:r>
              <a:rPr lang="en-US" dirty="0"/>
              <a:t>	</a:t>
            </a:r>
          </a:p>
        </p:txBody>
      </p:sp>
    </p:spTree>
    <p:extLst>
      <p:ext uri="{BB962C8B-B14F-4D97-AF65-F5344CB8AC3E}">
        <p14:creationId xmlns:p14="http://schemas.microsoft.com/office/powerpoint/2010/main" val="504516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6904"/>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838200" y="1182030"/>
            <a:ext cx="10515600" cy="4994933"/>
          </a:xfrm>
        </p:spPr>
        <p:txBody>
          <a:bodyPr>
            <a:normAutofit/>
          </a:bodyPr>
          <a:lstStyle/>
          <a:p>
            <a:pPr marL="0" indent="0" algn="just">
              <a:buNone/>
            </a:pPr>
            <a:r>
              <a:rPr lang="en-US" dirty="0" smtClean="0"/>
              <a:t>	</a:t>
            </a:r>
            <a:r>
              <a:rPr lang="en-US" sz="2600" dirty="0"/>
              <a:t>T</a:t>
            </a:r>
            <a:r>
              <a:rPr lang="en-US" sz="2600" dirty="0" smtClean="0"/>
              <a:t>his </a:t>
            </a:r>
            <a:r>
              <a:rPr lang="en-US" sz="2600" dirty="0"/>
              <a:t>Covenant comprises </a:t>
            </a:r>
            <a:r>
              <a:rPr lang="en-US" sz="2600" b="1" dirty="0"/>
              <a:t>a Preamble and 31 articles </a:t>
            </a:r>
            <a:r>
              <a:rPr lang="en-US" sz="2600" dirty="0"/>
              <a:t>divided into five parts. The list of economic, social and cultural rights included in this Covenant is longer and much more comprehensive than the UDHR.</a:t>
            </a:r>
          </a:p>
          <a:p>
            <a:pPr marL="0" indent="0" algn="just">
              <a:buNone/>
            </a:pPr>
            <a:r>
              <a:rPr lang="en-US" sz="2600" dirty="0" smtClean="0"/>
              <a:t>	</a:t>
            </a:r>
          </a:p>
          <a:p>
            <a:pPr marL="0" indent="0" algn="just">
              <a:buNone/>
            </a:pPr>
            <a:r>
              <a:rPr lang="en-US" sz="2600" dirty="0"/>
              <a:t>	</a:t>
            </a:r>
            <a:r>
              <a:rPr lang="en-US" sz="2600" dirty="0" smtClean="0"/>
              <a:t>However</a:t>
            </a:r>
            <a:r>
              <a:rPr lang="en-US" sz="2600" dirty="0"/>
              <a:t>, </a:t>
            </a:r>
            <a:r>
              <a:rPr lang="en-US" sz="2600" dirty="0" smtClean="0"/>
              <a:t> it provides </a:t>
            </a:r>
            <a:r>
              <a:rPr lang="en-US" sz="2600" dirty="0"/>
              <a:t>for the </a:t>
            </a:r>
            <a:r>
              <a:rPr lang="en-US" sz="2600" b="1" dirty="0"/>
              <a:t>submission of periodical reports to Economic and Social Council (ECOSOC) </a:t>
            </a:r>
            <a:r>
              <a:rPr lang="en-US" sz="2600" dirty="0"/>
              <a:t>by state parties on measures taken for the implementation of the obligations under the Covenant and reasons for failure of such implementation. </a:t>
            </a:r>
          </a:p>
          <a:p>
            <a:pPr marL="0" indent="0" algn="just">
              <a:buNone/>
            </a:pPr>
            <a:r>
              <a:rPr lang="en-US" sz="2600" dirty="0"/>
              <a:t>	</a:t>
            </a:r>
            <a:endParaRPr lang="en-US" sz="2600" dirty="0" smtClean="0"/>
          </a:p>
          <a:p>
            <a:pPr marL="0" indent="0" algn="just">
              <a:buNone/>
            </a:pPr>
            <a:r>
              <a:rPr lang="en-US" sz="2600" dirty="0"/>
              <a:t>	</a:t>
            </a:r>
            <a:r>
              <a:rPr lang="en-US" sz="2600" dirty="0" smtClean="0"/>
              <a:t>After </a:t>
            </a:r>
            <a:r>
              <a:rPr lang="en-US" sz="2600" dirty="0"/>
              <a:t>considering the state parties report </a:t>
            </a:r>
            <a:r>
              <a:rPr lang="en-US" sz="2600" b="1" dirty="0"/>
              <a:t>ECOSOC submits it to various specialized agencies of the United Nations and then to the General Assembly</a:t>
            </a:r>
            <a:r>
              <a:rPr lang="en-US" sz="2600" dirty="0"/>
              <a:t>.</a:t>
            </a:r>
          </a:p>
          <a:p>
            <a:pPr marL="0" indent="0">
              <a:buNone/>
            </a:pPr>
            <a:endParaRPr lang="en-US" dirty="0"/>
          </a:p>
        </p:txBody>
      </p:sp>
    </p:spTree>
    <p:extLst>
      <p:ext uri="{BB962C8B-B14F-4D97-AF65-F5344CB8AC3E}">
        <p14:creationId xmlns:p14="http://schemas.microsoft.com/office/powerpoint/2010/main" val="389975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3" y="365126"/>
            <a:ext cx="10785087" cy="738846"/>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568713" y="1193180"/>
            <a:ext cx="11273882" cy="5084956"/>
          </a:xfrm>
        </p:spPr>
        <p:txBody>
          <a:bodyPr>
            <a:normAutofit/>
          </a:bodyPr>
          <a:lstStyle/>
          <a:p>
            <a:pPr marL="0" indent="0" algn="just">
              <a:buNone/>
            </a:pPr>
            <a:r>
              <a:rPr lang="en-US" dirty="0"/>
              <a:t>	</a:t>
            </a:r>
            <a:r>
              <a:rPr lang="en-US" dirty="0" smtClean="0"/>
              <a:t> </a:t>
            </a:r>
            <a:r>
              <a:rPr lang="en-US" dirty="0"/>
              <a:t>It may be noted that the Covenant itself </a:t>
            </a:r>
            <a:r>
              <a:rPr lang="en-US" b="1" dirty="0"/>
              <a:t>does not establish any special committee </a:t>
            </a:r>
            <a:r>
              <a:rPr lang="en-US" dirty="0"/>
              <a:t>to review the reports. It merely stipulates that they are to be submitted to Economic and Social Council. </a:t>
            </a:r>
            <a:endParaRPr lang="en-US" dirty="0" smtClean="0"/>
          </a:p>
          <a:p>
            <a:pPr marL="0" indent="0" algn="just">
              <a:buNone/>
            </a:pPr>
            <a:r>
              <a:rPr lang="en-US" dirty="0"/>
              <a:t>	</a:t>
            </a:r>
            <a:endParaRPr lang="en-US" dirty="0" smtClean="0"/>
          </a:p>
          <a:p>
            <a:pPr marL="0" indent="0" algn="just">
              <a:buNone/>
            </a:pPr>
            <a:r>
              <a:rPr lang="en-US" dirty="0"/>
              <a:t>	</a:t>
            </a:r>
            <a:r>
              <a:rPr lang="en-US" dirty="0" smtClean="0"/>
              <a:t>In </a:t>
            </a:r>
            <a:r>
              <a:rPr lang="en-US" dirty="0"/>
              <a:t>other words, the methods for the achievement of the rights recognized in this Covenant include conclusion of Convention, the adoption of recommendations and furnishing of technical assistance and the holding of seasonal meetings for consultation and study. Therefore, it is said that the </a:t>
            </a:r>
            <a:r>
              <a:rPr lang="en-US" b="1" dirty="0"/>
              <a:t>rights and obligations under this Covenant</a:t>
            </a:r>
            <a:r>
              <a:rPr lang="en-US" dirty="0"/>
              <a:t> </a:t>
            </a:r>
            <a:r>
              <a:rPr lang="en-US" b="1" dirty="0"/>
              <a:t>are not much immediate</a:t>
            </a:r>
            <a:r>
              <a:rPr lang="en-US" dirty="0"/>
              <a:t>. </a:t>
            </a:r>
          </a:p>
          <a:p>
            <a:endParaRPr lang="en-US" dirty="0"/>
          </a:p>
        </p:txBody>
      </p:sp>
    </p:spTree>
    <p:extLst>
      <p:ext uri="{BB962C8B-B14F-4D97-AF65-F5344CB8AC3E}">
        <p14:creationId xmlns:p14="http://schemas.microsoft.com/office/powerpoint/2010/main" val="527728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9138"/>
          </a:xfrm>
        </p:spPr>
        <p:txBody>
          <a:bodyPr>
            <a:normAutofit fontScale="90000"/>
          </a:bodyPr>
          <a:lstStyle/>
          <a:p>
            <a:r>
              <a:rPr lang="en-US" b="1" dirty="0"/>
              <a:t> </a:t>
            </a:r>
            <a:r>
              <a:rPr lang="en-US" b="1" dirty="0" smtClean="0"/>
              <a:t/>
            </a:r>
            <a:br>
              <a:rPr lang="en-US" b="1" dirty="0" smtClean="0"/>
            </a:br>
            <a:r>
              <a:rPr lang="en-US" sz="4000" b="1" dirty="0" smtClean="0"/>
              <a:t>(</a:t>
            </a:r>
            <a:r>
              <a:rPr lang="en-US" sz="4000" b="1" dirty="0"/>
              <a:t>b) International Covenant on Civil and Political Rights (ICCPR):</a:t>
            </a:r>
            <a:br>
              <a:rPr lang="en-US" sz="4000" b="1" dirty="0"/>
            </a:br>
            <a:endParaRPr lang="en-US" sz="4000" b="1" dirty="0"/>
          </a:p>
        </p:txBody>
      </p:sp>
      <p:sp>
        <p:nvSpPr>
          <p:cNvPr id="3" name="Content Placeholder 2"/>
          <p:cNvSpPr>
            <a:spLocks noGrp="1"/>
          </p:cNvSpPr>
          <p:nvPr>
            <p:ph idx="1"/>
          </p:nvPr>
        </p:nvSpPr>
        <p:spPr>
          <a:xfrm>
            <a:off x="838200" y="1605776"/>
            <a:ext cx="10770220" cy="4861931"/>
          </a:xfrm>
        </p:spPr>
        <p:txBody>
          <a:bodyPr>
            <a:normAutofit/>
          </a:bodyPr>
          <a:lstStyle/>
          <a:p>
            <a:pPr marL="0" indent="0" algn="just">
              <a:buNone/>
            </a:pPr>
            <a:r>
              <a:rPr lang="en-US" dirty="0"/>
              <a:t> </a:t>
            </a:r>
            <a:r>
              <a:rPr lang="en-US" dirty="0" smtClean="0"/>
              <a:t>	</a:t>
            </a:r>
            <a:r>
              <a:rPr lang="en-US" sz="2600" dirty="0" smtClean="0"/>
              <a:t>This </a:t>
            </a:r>
            <a:r>
              <a:rPr lang="en-US" sz="2600" dirty="0"/>
              <a:t>important Covenant also </a:t>
            </a:r>
            <a:r>
              <a:rPr lang="en-US" sz="2600" b="1" dirty="0"/>
              <a:t>adopted by the General Assembly in 1966 entered into force on 23 March 1976</a:t>
            </a:r>
            <a:r>
              <a:rPr lang="en-US" sz="2600" dirty="0"/>
              <a:t>. </a:t>
            </a:r>
            <a:endParaRPr lang="en-US" sz="2600" dirty="0" smtClean="0"/>
          </a:p>
          <a:p>
            <a:pPr marL="0" indent="0" algn="just">
              <a:buNone/>
            </a:pPr>
            <a:r>
              <a:rPr lang="en-US" sz="2600" dirty="0"/>
              <a:t>	</a:t>
            </a:r>
            <a:r>
              <a:rPr lang="en-US" sz="2600" dirty="0" smtClean="0"/>
              <a:t>Its </a:t>
            </a:r>
            <a:r>
              <a:rPr lang="en-US" sz="2600" b="1" dirty="0"/>
              <a:t>Article 2 </a:t>
            </a:r>
            <a:r>
              <a:rPr lang="en-US" sz="2600" dirty="0"/>
              <a:t>provides, “</a:t>
            </a:r>
            <a:r>
              <a:rPr lang="en-US" sz="2600" b="1" dirty="0"/>
              <a:t>all state parties undertake to respect and to ensure </a:t>
            </a:r>
            <a:r>
              <a:rPr lang="en-US" sz="2600" dirty="0"/>
              <a:t>to all individuals within its territory and subject to its jurisdiction the rights recognized in the present Covenant”. </a:t>
            </a:r>
            <a:endParaRPr lang="en-US" sz="2600" dirty="0" smtClean="0"/>
          </a:p>
          <a:p>
            <a:pPr marL="0" indent="0" algn="just">
              <a:buNone/>
            </a:pPr>
            <a:r>
              <a:rPr lang="en-US" sz="2600" dirty="0"/>
              <a:t>	</a:t>
            </a:r>
            <a:r>
              <a:rPr lang="en-US" sz="2600" dirty="0" smtClean="0"/>
              <a:t>While </a:t>
            </a:r>
            <a:r>
              <a:rPr lang="en-US" sz="2600" b="1" dirty="0"/>
              <a:t>paragraph 2 of the same article</a:t>
            </a:r>
            <a:r>
              <a:rPr lang="en-US" sz="2600" dirty="0"/>
              <a:t> creates an “</a:t>
            </a:r>
            <a:r>
              <a:rPr lang="en-US" sz="2600" b="1" dirty="0"/>
              <a:t>obligation</a:t>
            </a:r>
            <a:r>
              <a:rPr lang="en-US" sz="2600" dirty="0"/>
              <a:t> to take the necessary steps and to adopt such legislative or other measures as may be necessary to give effect to the rights recognized in this Covenant”. </a:t>
            </a:r>
            <a:endParaRPr lang="en-US" sz="2600" dirty="0" smtClean="0"/>
          </a:p>
          <a:p>
            <a:pPr marL="0" indent="0" algn="just">
              <a:buNone/>
            </a:pPr>
            <a:r>
              <a:rPr lang="en-US" sz="2600" dirty="0"/>
              <a:t>	</a:t>
            </a:r>
            <a:r>
              <a:rPr lang="en-US" sz="2600" dirty="0" smtClean="0"/>
              <a:t>This </a:t>
            </a:r>
            <a:r>
              <a:rPr lang="en-US" sz="2600" dirty="0"/>
              <a:t>is the </a:t>
            </a:r>
            <a:r>
              <a:rPr lang="en-US" sz="2600" b="1" dirty="0"/>
              <a:t>main differentiating point </a:t>
            </a:r>
            <a:r>
              <a:rPr lang="en-US" sz="2600" dirty="0"/>
              <a:t>between both ICESCR and ICCPR that the later imposes an </a:t>
            </a:r>
            <a:r>
              <a:rPr lang="en-US" sz="2600" b="1" dirty="0"/>
              <a:t>“immediate obligation”</a:t>
            </a:r>
            <a:r>
              <a:rPr lang="en-US" sz="2600" dirty="0"/>
              <a:t> to respect and ensure various civil and political rights of an individual.</a:t>
            </a:r>
            <a:endParaRPr lang="en-US" sz="2600" dirty="0"/>
          </a:p>
        </p:txBody>
      </p:sp>
    </p:spTree>
    <p:extLst>
      <p:ext uri="{BB962C8B-B14F-4D97-AF65-F5344CB8AC3E}">
        <p14:creationId xmlns:p14="http://schemas.microsoft.com/office/powerpoint/2010/main" val="8410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4602"/>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838200" y="1159728"/>
            <a:ext cx="10515600" cy="5017235"/>
          </a:xfrm>
        </p:spPr>
        <p:txBody>
          <a:bodyPr/>
          <a:lstStyle/>
          <a:p>
            <a:pPr marL="0" indent="0" algn="just">
              <a:buNone/>
            </a:pPr>
            <a:r>
              <a:rPr lang="en-US" dirty="0" smtClean="0"/>
              <a:t>	</a:t>
            </a:r>
            <a:r>
              <a:rPr lang="en-US" dirty="0"/>
              <a:t>T</a:t>
            </a:r>
            <a:r>
              <a:rPr lang="en-US" dirty="0" smtClean="0"/>
              <a:t>his </a:t>
            </a:r>
            <a:r>
              <a:rPr lang="en-US" dirty="0"/>
              <a:t>Covenant also has </a:t>
            </a:r>
            <a:r>
              <a:rPr lang="en-US" b="1" dirty="0"/>
              <a:t>a Preamble and 53 Articles </a:t>
            </a:r>
            <a:r>
              <a:rPr lang="en-US" dirty="0"/>
              <a:t>which are </a:t>
            </a:r>
            <a:r>
              <a:rPr lang="en-US" b="1" dirty="0"/>
              <a:t>divided into six parts</a:t>
            </a:r>
            <a:r>
              <a:rPr lang="en-US" dirty="0"/>
              <a:t>. It covers all the rights of man, considered as a social being and as an individual. </a:t>
            </a:r>
            <a:endParaRPr lang="en-US" dirty="0" smtClean="0"/>
          </a:p>
          <a:p>
            <a:pPr marL="0" indent="0" algn="just">
              <a:buNone/>
            </a:pPr>
            <a:r>
              <a:rPr lang="en-US" dirty="0"/>
              <a:t>	</a:t>
            </a:r>
            <a:r>
              <a:rPr lang="en-US" dirty="0" smtClean="0"/>
              <a:t>The </a:t>
            </a:r>
            <a:r>
              <a:rPr lang="en-US" dirty="0"/>
              <a:t>list is extensive and the number of rights included is greater than given in the </a:t>
            </a:r>
            <a:r>
              <a:rPr lang="en-US" dirty="0" smtClean="0"/>
              <a:t>UDHR</a:t>
            </a:r>
            <a:r>
              <a:rPr lang="en-US" dirty="0"/>
              <a:t>. However, it must be noted that all these rights are not absolute in nature but are subject to certain limitations whose formulations differ from article to article. </a:t>
            </a:r>
            <a:endParaRPr lang="en-US" dirty="0" smtClean="0"/>
          </a:p>
          <a:p>
            <a:pPr marL="0" indent="0" algn="just">
              <a:buNone/>
            </a:pPr>
            <a:r>
              <a:rPr lang="en-US" dirty="0"/>
              <a:t>	</a:t>
            </a:r>
            <a:r>
              <a:rPr lang="en-US" dirty="0" smtClean="0"/>
              <a:t>Moreover</a:t>
            </a:r>
            <a:r>
              <a:rPr lang="en-US" dirty="0"/>
              <a:t>, as part of the International Bill of Rights, it gives </a:t>
            </a:r>
            <a:r>
              <a:rPr lang="en-US" b="1" dirty="0"/>
              <a:t>binding force </a:t>
            </a:r>
            <a:r>
              <a:rPr lang="en-US" dirty="0"/>
              <a:t>to various traditional civil and political rights contained in the </a:t>
            </a:r>
            <a:r>
              <a:rPr lang="en-US" dirty="0" smtClean="0"/>
              <a:t>UDHR. </a:t>
            </a:r>
            <a:endParaRPr lang="en-US" dirty="0"/>
          </a:p>
        </p:txBody>
      </p:sp>
    </p:spTree>
    <p:extLst>
      <p:ext uri="{BB962C8B-B14F-4D97-AF65-F5344CB8AC3E}">
        <p14:creationId xmlns:p14="http://schemas.microsoft.com/office/powerpoint/2010/main" val="1266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167" y="365126"/>
            <a:ext cx="10751633" cy="716542"/>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602167" y="1271240"/>
            <a:ext cx="11028555" cy="4905723"/>
          </a:xfrm>
        </p:spPr>
        <p:txBody>
          <a:bodyPr>
            <a:normAutofit fontScale="92500" lnSpcReduction="10000"/>
          </a:bodyPr>
          <a:lstStyle/>
          <a:p>
            <a:pPr marL="0" indent="0" algn="just">
              <a:buNone/>
            </a:pPr>
            <a:r>
              <a:rPr lang="en-US" dirty="0" smtClean="0"/>
              <a:t>	</a:t>
            </a:r>
            <a:r>
              <a:rPr lang="en-US" sz="2600" dirty="0" smtClean="0"/>
              <a:t>Whereas </a:t>
            </a:r>
            <a:r>
              <a:rPr lang="en-US" sz="2600" dirty="0"/>
              <a:t>the </a:t>
            </a:r>
            <a:r>
              <a:rPr lang="en-US" sz="2600" b="1" dirty="0"/>
              <a:t>procedure of implementation </a:t>
            </a:r>
            <a:r>
              <a:rPr lang="en-US" sz="2600" dirty="0"/>
              <a:t>provided under ICCPR is a </a:t>
            </a:r>
            <a:r>
              <a:rPr lang="en-US" sz="2600" b="1" dirty="0"/>
              <a:t>“reporting procedure”.  </a:t>
            </a:r>
            <a:endParaRPr lang="en-US" sz="2600" b="1" dirty="0" smtClean="0"/>
          </a:p>
          <a:p>
            <a:pPr marL="0" indent="0" algn="just">
              <a:buNone/>
            </a:pPr>
            <a:r>
              <a:rPr lang="en-US" sz="2600" b="1" dirty="0"/>
              <a:t>	</a:t>
            </a:r>
            <a:r>
              <a:rPr lang="en-US" sz="2600" dirty="0" smtClean="0"/>
              <a:t>A </a:t>
            </a:r>
            <a:r>
              <a:rPr lang="en-US" sz="2600" b="1" dirty="0"/>
              <a:t>Human Rights </a:t>
            </a:r>
            <a:r>
              <a:rPr lang="en-US" sz="2600" b="1" dirty="0" smtClean="0"/>
              <a:t>Committee (HRC) </a:t>
            </a:r>
            <a:r>
              <a:rPr lang="en-US" sz="2600" dirty="0"/>
              <a:t>is established under </a:t>
            </a:r>
            <a:r>
              <a:rPr lang="en-US" sz="2600" b="1" dirty="0"/>
              <a:t>part IV </a:t>
            </a:r>
            <a:r>
              <a:rPr lang="en-US" sz="2600" dirty="0"/>
              <a:t>of the Covenant and all the State Parties to this Covenant are to submit their reports on the measures adopted by them in giving effects to the rights contained in this Covenant and on the progress made in the enjoyment of these rights to this committee.  </a:t>
            </a:r>
            <a:endParaRPr lang="en-US" sz="2600" dirty="0" smtClean="0"/>
          </a:p>
          <a:p>
            <a:pPr marL="0" indent="0" algn="just">
              <a:buNone/>
            </a:pPr>
            <a:r>
              <a:rPr lang="en-US" sz="2600" dirty="0"/>
              <a:t>	</a:t>
            </a:r>
            <a:r>
              <a:rPr lang="en-US" sz="2600" dirty="0" smtClean="0"/>
              <a:t>But </a:t>
            </a:r>
            <a:r>
              <a:rPr lang="en-US" sz="2600" b="1" dirty="0"/>
              <a:t>Article 42 </a:t>
            </a:r>
            <a:r>
              <a:rPr lang="en-US" sz="2600" dirty="0"/>
              <a:t>of the Covenant also provides for the establishment of </a:t>
            </a:r>
            <a:r>
              <a:rPr lang="en-US" sz="2600" b="1" dirty="0"/>
              <a:t>an additional organ i.e. </a:t>
            </a:r>
            <a:r>
              <a:rPr lang="en-US" sz="2600" b="1" dirty="0" err="1"/>
              <a:t>A</a:t>
            </a:r>
            <a:r>
              <a:rPr lang="en-US" sz="2600" b="1" dirty="0" err="1" smtClean="0"/>
              <a:t>dhoc</a:t>
            </a:r>
            <a:r>
              <a:rPr lang="en-US" sz="2600" b="1" dirty="0" smtClean="0"/>
              <a:t> </a:t>
            </a:r>
            <a:r>
              <a:rPr lang="en-US" sz="2600" b="1" dirty="0"/>
              <a:t>C</a:t>
            </a:r>
            <a:r>
              <a:rPr lang="en-US" sz="2600" b="1" dirty="0" smtClean="0"/>
              <a:t>onciliation </a:t>
            </a:r>
            <a:r>
              <a:rPr lang="en-US" sz="2600" b="1" dirty="0"/>
              <a:t>C</a:t>
            </a:r>
            <a:r>
              <a:rPr lang="en-US" sz="2600" b="1" dirty="0" smtClean="0"/>
              <a:t>ommission </a:t>
            </a:r>
            <a:r>
              <a:rPr lang="en-US" sz="2600" dirty="0"/>
              <a:t>so that if any matter referred to HRC is not resolved to the satisfaction of the parties concerned, the Committee may appoint an </a:t>
            </a:r>
            <a:r>
              <a:rPr lang="en-US" sz="2600" dirty="0" err="1"/>
              <a:t>A</a:t>
            </a:r>
            <a:r>
              <a:rPr lang="en-US" sz="2600" dirty="0" err="1" smtClean="0"/>
              <a:t>dhoc</a:t>
            </a:r>
            <a:r>
              <a:rPr lang="en-US" sz="2600" dirty="0" smtClean="0"/>
              <a:t> </a:t>
            </a:r>
            <a:r>
              <a:rPr lang="en-US" sz="2600" dirty="0"/>
              <a:t>Commission of </a:t>
            </a:r>
            <a:r>
              <a:rPr lang="en-US" sz="2600" b="1" dirty="0"/>
              <a:t>five persons acceptable to the State Parties </a:t>
            </a:r>
            <a:r>
              <a:rPr lang="en-US" sz="2600" dirty="0"/>
              <a:t>concerned</a:t>
            </a:r>
            <a:r>
              <a:rPr lang="en-US" sz="2600" dirty="0" smtClean="0"/>
              <a:t>.</a:t>
            </a:r>
          </a:p>
          <a:p>
            <a:pPr marL="0" indent="0" algn="just">
              <a:buNone/>
            </a:pPr>
            <a:r>
              <a:rPr lang="en-US" sz="2600" dirty="0"/>
              <a:t>	</a:t>
            </a:r>
            <a:r>
              <a:rPr lang="en-US" sz="2600" dirty="0" smtClean="0"/>
              <a:t> </a:t>
            </a:r>
            <a:r>
              <a:rPr lang="en-US" sz="2600" dirty="0"/>
              <a:t>Moreover, this Covenant also provides for an </a:t>
            </a:r>
            <a:r>
              <a:rPr lang="en-US" sz="2600" b="1" dirty="0"/>
              <a:t>inter-state complaint machinery </a:t>
            </a:r>
            <a:r>
              <a:rPr lang="en-US" sz="2600" dirty="0"/>
              <a:t>that enables one State Party to charge another State Party with a violation of the treaty but this machinery is optional.</a:t>
            </a:r>
          </a:p>
          <a:p>
            <a:pPr marL="0" indent="0">
              <a:buNone/>
            </a:pPr>
            <a:endParaRPr lang="en-US" dirty="0"/>
          </a:p>
        </p:txBody>
      </p:sp>
    </p:spTree>
    <p:extLst>
      <p:ext uri="{BB962C8B-B14F-4D97-AF65-F5344CB8AC3E}">
        <p14:creationId xmlns:p14="http://schemas.microsoft.com/office/powerpoint/2010/main" val="3202266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265"/>
          </a:xfrm>
        </p:spPr>
        <p:txBody>
          <a:bodyPr>
            <a:normAutofit fontScale="90000"/>
          </a:bodyPr>
          <a:lstStyle/>
          <a:p>
            <a:r>
              <a:rPr lang="en-US" dirty="0" smtClean="0"/>
              <a:t/>
            </a:r>
            <a:br>
              <a:rPr lang="en-US" dirty="0" smtClean="0"/>
            </a:br>
            <a:r>
              <a:rPr lang="en-US" b="1" dirty="0" smtClean="0"/>
              <a:t>Sources:</a:t>
            </a:r>
            <a:r>
              <a:rPr lang="en-US" dirty="0" smtClean="0"/>
              <a:t/>
            </a:r>
            <a:br>
              <a:rPr lang="en-US" dirty="0" smtClean="0"/>
            </a:br>
            <a:endParaRPr lang="en-US" dirty="0"/>
          </a:p>
        </p:txBody>
      </p:sp>
      <p:sp>
        <p:nvSpPr>
          <p:cNvPr id="3" name="Content Placeholder 2"/>
          <p:cNvSpPr>
            <a:spLocks noGrp="1"/>
          </p:cNvSpPr>
          <p:nvPr>
            <p:ph idx="1"/>
          </p:nvPr>
        </p:nvSpPr>
        <p:spPr>
          <a:xfrm>
            <a:off x="838200" y="1382751"/>
            <a:ext cx="10515600" cy="4794212"/>
          </a:xfrm>
        </p:spPr>
        <p:txBody>
          <a:bodyPr>
            <a:normAutofit fontScale="92500" lnSpcReduction="10000"/>
          </a:bodyPr>
          <a:lstStyle/>
          <a:p>
            <a:pPr marL="0" indent="0">
              <a:buNone/>
            </a:pPr>
            <a:r>
              <a:rPr lang="en-US" dirty="0" err="1"/>
              <a:t>Suchinmayee</a:t>
            </a:r>
            <a:r>
              <a:rPr lang="en-US" dirty="0"/>
              <a:t>, R. (2008). Gender, Human Rights and environment. New Delhi: </a:t>
            </a:r>
          </a:p>
          <a:p>
            <a:pPr marL="0" indent="0">
              <a:buNone/>
            </a:pPr>
            <a:r>
              <a:rPr lang="en-US" dirty="0" smtClean="0"/>
              <a:t>           </a:t>
            </a:r>
            <a:r>
              <a:rPr lang="en-US" dirty="0"/>
              <a:t>Atlantic Publishers &amp; Distributors.</a:t>
            </a:r>
          </a:p>
          <a:p>
            <a:pPr marL="0" indent="0">
              <a:buNone/>
            </a:pPr>
            <a:r>
              <a:rPr lang="en-US" dirty="0" err="1"/>
              <a:t>Sen</a:t>
            </a:r>
            <a:r>
              <a:rPr lang="en-US" dirty="0"/>
              <a:t>, S. (2009). Human rights in a developing society. New Delhi: A.P.H. </a:t>
            </a:r>
            <a:endParaRPr lang="en-US" dirty="0" smtClean="0"/>
          </a:p>
          <a:p>
            <a:pPr marL="0" indent="0">
              <a:buNone/>
            </a:pPr>
            <a:r>
              <a:rPr lang="en-US" dirty="0"/>
              <a:t>	</a:t>
            </a:r>
            <a:r>
              <a:rPr lang="en-US" dirty="0" smtClean="0"/>
              <a:t>Publishing Corporation</a:t>
            </a:r>
            <a:r>
              <a:rPr lang="en-US" dirty="0"/>
              <a:t>.</a:t>
            </a:r>
          </a:p>
          <a:p>
            <a:pPr marL="0" indent="0">
              <a:buNone/>
            </a:pPr>
            <a:r>
              <a:rPr lang="en-US" dirty="0"/>
              <a:t>Shaw, M. N. (1995). International law. Britain: Grotius Publications. </a:t>
            </a:r>
          </a:p>
          <a:p>
            <a:pPr marL="0" indent="0">
              <a:buNone/>
            </a:pPr>
            <a:r>
              <a:rPr lang="en-US" dirty="0"/>
              <a:t>Starks, J. G. (1989). International Law. London: Butterworth &amp; Co </a:t>
            </a:r>
            <a:endParaRPr lang="en-US" dirty="0" smtClean="0"/>
          </a:p>
          <a:p>
            <a:pPr marL="0" indent="0">
              <a:buNone/>
            </a:pPr>
            <a:r>
              <a:rPr lang="en-US" dirty="0"/>
              <a:t>	</a:t>
            </a:r>
            <a:r>
              <a:rPr lang="en-US" dirty="0" smtClean="0"/>
              <a:t>(</a:t>
            </a:r>
            <a:r>
              <a:rPr lang="en-US" dirty="0"/>
              <a:t>Publishers).		</a:t>
            </a:r>
          </a:p>
          <a:p>
            <a:pPr marL="0" indent="0">
              <a:buNone/>
            </a:pPr>
            <a:r>
              <a:rPr lang="en-US" dirty="0" err="1"/>
              <a:t>Kohli</a:t>
            </a:r>
            <a:r>
              <a:rPr lang="en-US" dirty="0"/>
              <a:t>, A.S. (2004). Human rights and Social Work: Issues, challenges and </a:t>
            </a:r>
            <a:endParaRPr lang="en-US" dirty="0" smtClean="0"/>
          </a:p>
          <a:p>
            <a:pPr marL="0" indent="0">
              <a:buNone/>
            </a:pPr>
            <a:r>
              <a:rPr lang="en-US" dirty="0"/>
              <a:t>	</a:t>
            </a:r>
            <a:r>
              <a:rPr lang="en-US" dirty="0" smtClean="0"/>
              <a:t>responses</a:t>
            </a:r>
            <a:r>
              <a:rPr lang="en-US" dirty="0"/>
              <a:t>. New </a:t>
            </a:r>
            <a:r>
              <a:rPr lang="en-US" dirty="0" smtClean="0"/>
              <a:t>Delhi</a:t>
            </a:r>
            <a:r>
              <a:rPr lang="en-US" dirty="0"/>
              <a:t>: </a:t>
            </a:r>
            <a:r>
              <a:rPr lang="en-US" dirty="0" err="1"/>
              <a:t>Kanishka</a:t>
            </a:r>
            <a:r>
              <a:rPr lang="en-US" dirty="0"/>
              <a:t> Publishers.</a:t>
            </a:r>
          </a:p>
          <a:p>
            <a:pPr marL="0" indent="0">
              <a:buNone/>
            </a:pPr>
            <a:r>
              <a:rPr lang="en-US" dirty="0"/>
              <a:t/>
            </a:r>
            <a:br>
              <a:rPr lang="en-US" dirty="0"/>
            </a:br>
            <a:endParaRPr lang="en-US" dirty="0"/>
          </a:p>
          <a:p>
            <a:pPr marL="0" indent="0">
              <a:buNone/>
            </a:pPr>
            <a:endParaRPr lang="en-US" dirty="0"/>
          </a:p>
        </p:txBody>
      </p:sp>
    </p:spTree>
    <p:extLst>
      <p:ext uri="{BB962C8B-B14F-4D97-AF65-F5344CB8AC3E}">
        <p14:creationId xmlns:p14="http://schemas.microsoft.com/office/powerpoint/2010/main" val="380149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5912"/>
            <a:ext cx="10515600" cy="5151051"/>
          </a:xfrm>
        </p:spPr>
        <p:txBody>
          <a:bodyPr>
            <a:normAutofit lnSpcReduction="10000"/>
          </a:bodyPr>
          <a:lstStyle/>
          <a:p>
            <a:pPr marL="0" indent="0" algn="just">
              <a:buNone/>
            </a:pPr>
            <a:r>
              <a:rPr lang="en-US" dirty="0" smtClean="0"/>
              <a:t>	International </a:t>
            </a:r>
            <a:r>
              <a:rPr lang="en-US" dirty="0"/>
              <a:t>human rights law refers to the body of </a:t>
            </a:r>
            <a:r>
              <a:rPr lang="en-US" dirty="0">
                <a:hlinkClick r:id="rId2" tooltip="International Law"/>
              </a:rPr>
              <a:t>International Law</a:t>
            </a:r>
            <a:r>
              <a:rPr lang="en-US" dirty="0"/>
              <a:t> designed to promote and protect </a:t>
            </a:r>
            <a:r>
              <a:rPr lang="en-US" dirty="0">
                <a:hlinkClick r:id="rId3"/>
              </a:rPr>
              <a:t>human rights</a:t>
            </a:r>
            <a:r>
              <a:rPr lang="en-US" dirty="0"/>
              <a:t> at the international, regional and domestic levels. </a:t>
            </a:r>
            <a:endParaRPr lang="en-US" dirty="0" smtClean="0"/>
          </a:p>
          <a:p>
            <a:pPr marL="0" indent="0" algn="just">
              <a:buNone/>
            </a:pPr>
            <a:r>
              <a:rPr lang="en-US" dirty="0" smtClean="0"/>
              <a:t>	As </a:t>
            </a:r>
            <a:r>
              <a:rPr lang="en-US" dirty="0"/>
              <a:t>a form of international law, international human rights law is primarily made up of </a:t>
            </a:r>
            <a:r>
              <a:rPr lang="en-US" dirty="0">
                <a:hlinkClick r:id="rId4" tooltip="Treaties"/>
              </a:rPr>
              <a:t>treaties</a:t>
            </a:r>
            <a:r>
              <a:rPr lang="en-US" dirty="0"/>
              <a:t> (agreements) between </a:t>
            </a:r>
            <a:r>
              <a:rPr lang="en-US" dirty="0">
                <a:hlinkClick r:id="rId5" tooltip="Sovereign state"/>
              </a:rPr>
              <a:t>states</a:t>
            </a:r>
            <a:r>
              <a:rPr lang="en-US" dirty="0"/>
              <a:t> intended to have binding legal effect between the parties that have agreed to them; and </a:t>
            </a:r>
            <a:r>
              <a:rPr lang="en-US" dirty="0">
                <a:hlinkClick r:id="rId6"/>
              </a:rPr>
              <a:t>customary international law</a:t>
            </a:r>
            <a:r>
              <a:rPr lang="en-US" dirty="0"/>
              <a:t> (rules of law) derived from the consistent conduct of states acting out of the belief that the law required them to act that way. </a:t>
            </a:r>
            <a:endParaRPr lang="en-US" dirty="0" smtClean="0"/>
          </a:p>
          <a:p>
            <a:pPr marL="0" indent="0" algn="just">
              <a:buNone/>
            </a:pPr>
            <a:r>
              <a:rPr lang="en-US" dirty="0"/>
              <a:t>	</a:t>
            </a:r>
            <a:r>
              <a:rPr lang="en-US" dirty="0" smtClean="0"/>
              <a:t>While </a:t>
            </a:r>
            <a:r>
              <a:rPr lang="en-US" dirty="0"/>
              <a:t>other </a:t>
            </a:r>
            <a:r>
              <a:rPr lang="en-US" dirty="0">
                <a:hlinkClick r:id="rId7"/>
              </a:rPr>
              <a:t>international human rights instruments</a:t>
            </a:r>
            <a:r>
              <a:rPr lang="en-US" dirty="0"/>
              <a:t> contribute to the implementation, understanding and development of international human rights law and have been recognized as a source of </a:t>
            </a:r>
            <a:r>
              <a:rPr lang="en-US" i="1" dirty="0"/>
              <a:t>political</a:t>
            </a:r>
            <a:r>
              <a:rPr lang="en-US" dirty="0"/>
              <a:t> obligation.</a:t>
            </a:r>
          </a:p>
          <a:p>
            <a:endParaRPr lang="en-US" dirty="0"/>
          </a:p>
        </p:txBody>
      </p:sp>
    </p:spTree>
    <p:extLst>
      <p:ext uri="{BB962C8B-B14F-4D97-AF65-F5344CB8AC3E}">
        <p14:creationId xmlns:p14="http://schemas.microsoft.com/office/powerpoint/2010/main" val="153110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6341"/>
            <a:ext cx="10515600" cy="5340622"/>
          </a:xfrm>
        </p:spPr>
        <p:txBody>
          <a:bodyPr/>
          <a:lstStyle/>
          <a:p>
            <a:pPr marL="0" lvl="1" indent="0" algn="just">
              <a:spcBef>
                <a:spcPts val="1000"/>
              </a:spcBef>
              <a:buNone/>
            </a:pPr>
            <a:r>
              <a:rPr lang="en-US" dirty="0" smtClean="0"/>
              <a:t>	Enforcement </a:t>
            </a:r>
            <a:r>
              <a:rPr lang="en-US" dirty="0"/>
              <a:t>of International Human Rights Law can occur either on </a:t>
            </a:r>
            <a:r>
              <a:rPr lang="en-US" b="1" dirty="0"/>
              <a:t>Domestic, Regional or International Level</a:t>
            </a:r>
            <a:r>
              <a:rPr lang="en-US" dirty="0"/>
              <a:t>. </a:t>
            </a:r>
            <a:r>
              <a:rPr lang="en-US" b="1" dirty="0"/>
              <a:t>States</a:t>
            </a:r>
            <a:r>
              <a:rPr lang="en-US" dirty="0"/>
              <a:t> that ratify human rights treaties commit themselves to respecting those rights and ensuring that their </a:t>
            </a:r>
            <a:r>
              <a:rPr lang="en-US" b="1" dirty="0"/>
              <a:t>domestic law is compatible with international legislation</a:t>
            </a:r>
            <a:r>
              <a:rPr lang="en-US" dirty="0"/>
              <a:t>. </a:t>
            </a:r>
            <a:endParaRPr lang="en-US" dirty="0" smtClean="0"/>
          </a:p>
          <a:p>
            <a:pPr marL="0" lvl="1" indent="0" algn="just">
              <a:spcBef>
                <a:spcPts val="1000"/>
              </a:spcBef>
              <a:buNone/>
            </a:pPr>
            <a:r>
              <a:rPr lang="en-US" dirty="0"/>
              <a:t>	</a:t>
            </a:r>
            <a:r>
              <a:rPr lang="en-US" dirty="0" smtClean="0"/>
              <a:t>When </a:t>
            </a:r>
            <a:r>
              <a:rPr lang="en-US" dirty="0"/>
              <a:t>domestic law fails to provide a remedy for human rights abuses parties may be able to resort to regional or international mechanisms for enforcing human rights.</a:t>
            </a:r>
          </a:p>
          <a:p>
            <a:pPr marL="0" indent="0" algn="just">
              <a:buNone/>
            </a:pPr>
            <a:r>
              <a:rPr lang="en-US" dirty="0" smtClean="0"/>
              <a:t>	So</a:t>
            </a:r>
            <a:r>
              <a:rPr lang="en-US" b="1" i="1" dirty="0" smtClean="0"/>
              <a:t> </a:t>
            </a:r>
            <a:r>
              <a:rPr lang="en-US" dirty="0"/>
              <a:t>here we will study the following important international human rights instruments in which attempts have been made to enunciate or guarantee human rights standards:</a:t>
            </a:r>
            <a:r>
              <a:rPr lang="en-US" b="1" i="1" dirty="0"/>
              <a:t>	</a:t>
            </a:r>
            <a:endParaRPr lang="en-US" dirty="0"/>
          </a:p>
        </p:txBody>
      </p:sp>
    </p:spTree>
    <p:extLst>
      <p:ext uri="{BB962C8B-B14F-4D97-AF65-F5344CB8AC3E}">
        <p14:creationId xmlns:p14="http://schemas.microsoft.com/office/powerpoint/2010/main" val="2448710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0719"/>
          </a:xfrm>
        </p:spPr>
        <p:txBody>
          <a:bodyPr/>
          <a:lstStyle/>
          <a:p>
            <a:r>
              <a:rPr lang="en-US" b="1" dirty="0"/>
              <a:t>1) UN Charter:</a:t>
            </a:r>
            <a:endParaRPr lang="en-US" dirty="0"/>
          </a:p>
        </p:txBody>
      </p:sp>
      <p:sp>
        <p:nvSpPr>
          <p:cNvPr id="3" name="Content Placeholder 2"/>
          <p:cNvSpPr>
            <a:spLocks noGrp="1"/>
          </p:cNvSpPr>
          <p:nvPr>
            <p:ph idx="1"/>
          </p:nvPr>
        </p:nvSpPr>
        <p:spPr>
          <a:xfrm>
            <a:off x="838200" y="1427356"/>
            <a:ext cx="10515600" cy="4749607"/>
          </a:xfrm>
        </p:spPr>
        <p:txBody>
          <a:bodyPr>
            <a:normAutofit lnSpcReduction="10000"/>
          </a:bodyPr>
          <a:lstStyle/>
          <a:p>
            <a:pPr marL="0" indent="0" algn="just">
              <a:buNone/>
            </a:pPr>
            <a:r>
              <a:rPr lang="en-US" dirty="0" smtClean="0"/>
              <a:t>	It </a:t>
            </a:r>
            <a:r>
              <a:rPr lang="en-US" dirty="0"/>
              <a:t>was not until the world witnessed and experienced the horrors of World War II that the </a:t>
            </a:r>
            <a:r>
              <a:rPr lang="en-US" b="1" dirty="0"/>
              <a:t>need and realization for a universal Human Rights system</a:t>
            </a:r>
            <a:r>
              <a:rPr lang="en-US" dirty="0"/>
              <a:t> for its protection became apparent and it resulted in the formation of the United Nations. </a:t>
            </a:r>
            <a:endParaRPr lang="en-US" dirty="0" smtClean="0"/>
          </a:p>
          <a:p>
            <a:pPr marL="0" indent="0" algn="just">
              <a:buNone/>
            </a:pPr>
            <a:r>
              <a:rPr lang="en-US" dirty="0"/>
              <a:t>	</a:t>
            </a:r>
            <a:r>
              <a:rPr lang="en-US" dirty="0" smtClean="0"/>
              <a:t>The </a:t>
            </a:r>
            <a:r>
              <a:rPr lang="en-US" dirty="0"/>
              <a:t>first UN conference was held in San Francisco between </a:t>
            </a:r>
            <a:r>
              <a:rPr lang="en-US" b="1" dirty="0"/>
              <a:t>25</a:t>
            </a:r>
            <a:r>
              <a:rPr lang="en-US" b="1" baseline="30000" dirty="0"/>
              <a:t>th</a:t>
            </a:r>
            <a:r>
              <a:rPr lang="en-US" b="1" dirty="0"/>
              <a:t> April to 26</a:t>
            </a:r>
            <a:r>
              <a:rPr lang="en-US" b="1" baseline="30000" dirty="0"/>
              <a:t>th</a:t>
            </a:r>
            <a:r>
              <a:rPr lang="en-US" b="1" dirty="0"/>
              <a:t> June 1945,</a:t>
            </a:r>
            <a:r>
              <a:rPr lang="en-US" dirty="0"/>
              <a:t> at which the task to draft the UN Charter was accomplished. </a:t>
            </a:r>
            <a:r>
              <a:rPr lang="en-US" dirty="0" smtClean="0"/>
              <a:t>	</a:t>
            </a:r>
          </a:p>
          <a:p>
            <a:pPr marL="0" indent="0" algn="just">
              <a:buNone/>
            </a:pPr>
            <a:r>
              <a:rPr lang="en-US" dirty="0"/>
              <a:t>	</a:t>
            </a:r>
            <a:r>
              <a:rPr lang="en-US" dirty="0" smtClean="0"/>
              <a:t>The </a:t>
            </a:r>
            <a:r>
              <a:rPr lang="en-US" b="1" dirty="0"/>
              <a:t>UN Charter was the first international instrument </a:t>
            </a:r>
            <a:r>
              <a:rPr lang="en-US" dirty="0"/>
              <a:t>to recognize that individuals have certain rights that are of Universal character and imposed an obligation on States to respect and promote such rights. Thus the UN Charter laid down the </a:t>
            </a:r>
            <a:r>
              <a:rPr lang="en-US" b="1" dirty="0"/>
              <a:t>foundation of international Law of Human Rights</a:t>
            </a:r>
            <a:r>
              <a:rPr lang="en-US" dirty="0"/>
              <a:t>.</a:t>
            </a:r>
          </a:p>
          <a:p>
            <a:pPr marL="0" indent="0">
              <a:buNone/>
            </a:pPr>
            <a:endParaRPr lang="en-US" dirty="0"/>
          </a:p>
        </p:txBody>
      </p:sp>
    </p:spTree>
    <p:extLst>
      <p:ext uri="{BB962C8B-B14F-4D97-AF65-F5344CB8AC3E}">
        <p14:creationId xmlns:p14="http://schemas.microsoft.com/office/powerpoint/2010/main" val="1862107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620"/>
            <a:ext cx="10515600" cy="5541343"/>
          </a:xfrm>
        </p:spPr>
        <p:txBody>
          <a:bodyPr>
            <a:normAutofit/>
          </a:bodyPr>
          <a:lstStyle/>
          <a:p>
            <a:pPr algn="just"/>
            <a:r>
              <a:rPr lang="en-US" dirty="0"/>
              <a:t> In all, there are seven references to human rights in this Charter, most important among which are; </a:t>
            </a:r>
            <a:r>
              <a:rPr lang="en-US" b="1" dirty="0"/>
              <a:t>Article</a:t>
            </a:r>
            <a:r>
              <a:rPr lang="en-US" dirty="0"/>
              <a:t> </a:t>
            </a:r>
            <a:r>
              <a:rPr lang="en-US" b="1" dirty="0"/>
              <a:t>1</a:t>
            </a:r>
            <a:r>
              <a:rPr lang="en-US" dirty="0"/>
              <a:t> that states the purposes and principles of the </a:t>
            </a:r>
            <a:r>
              <a:rPr lang="en-US" dirty="0" smtClean="0"/>
              <a:t>organization.</a:t>
            </a:r>
          </a:p>
          <a:p>
            <a:pPr algn="just"/>
            <a:r>
              <a:rPr lang="en-US" b="1" dirty="0"/>
              <a:t>Article 13 (1) </a:t>
            </a:r>
            <a:r>
              <a:rPr lang="en-US" dirty="0"/>
              <a:t>which notes that the General Assembly shall initiate studies and make recommendations regarding the realization of human rights for all. </a:t>
            </a:r>
            <a:endParaRPr lang="en-US" dirty="0" smtClean="0"/>
          </a:p>
          <a:p>
            <a:pPr algn="just"/>
            <a:r>
              <a:rPr lang="en-US" b="1" dirty="0" smtClean="0"/>
              <a:t>Article </a:t>
            </a:r>
            <a:r>
              <a:rPr lang="en-US" b="1" dirty="0"/>
              <a:t>55 </a:t>
            </a:r>
            <a:r>
              <a:rPr lang="en-US" dirty="0"/>
              <a:t>which provides that the United Nations shall promote “universal respect for, and observance of, human rights and fundamental freedoms for all without distinction, of race, sex, language or religion”. </a:t>
            </a:r>
            <a:endParaRPr lang="en-US" dirty="0" smtClean="0"/>
          </a:p>
          <a:p>
            <a:pPr algn="just"/>
            <a:r>
              <a:rPr lang="en-US" dirty="0" smtClean="0"/>
              <a:t>And </a:t>
            </a:r>
            <a:r>
              <a:rPr lang="en-US" b="1" dirty="0"/>
              <a:t>Article 56 </a:t>
            </a:r>
            <a:r>
              <a:rPr lang="en-US" dirty="0"/>
              <a:t>which states that all members pledge themselves to take joint and separate action in cooperation with the organization for the achievement of the purposes set forth in </a:t>
            </a:r>
            <a:r>
              <a:rPr lang="en-US" b="1" dirty="0"/>
              <a:t>Article</a:t>
            </a:r>
            <a:r>
              <a:rPr lang="en-US" dirty="0"/>
              <a:t> </a:t>
            </a:r>
            <a:r>
              <a:rPr lang="en-US" b="1" dirty="0"/>
              <a:t>55</a:t>
            </a:r>
            <a:r>
              <a:rPr lang="en-US" dirty="0"/>
              <a:t>.</a:t>
            </a:r>
            <a:endParaRPr lang="en-US" dirty="0"/>
          </a:p>
        </p:txBody>
      </p:sp>
    </p:spTree>
    <p:extLst>
      <p:ext uri="{BB962C8B-B14F-4D97-AF65-F5344CB8AC3E}">
        <p14:creationId xmlns:p14="http://schemas.microsoft.com/office/powerpoint/2010/main" val="2256510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293" y="892098"/>
            <a:ext cx="10515600" cy="4872270"/>
          </a:xfrm>
        </p:spPr>
        <p:txBody>
          <a:bodyPr/>
          <a:lstStyle/>
          <a:p>
            <a:pPr marL="0" indent="0">
              <a:buNone/>
            </a:pPr>
            <a:r>
              <a:rPr lang="en-US" dirty="0" smtClean="0"/>
              <a:t>	So </a:t>
            </a:r>
            <a:r>
              <a:rPr lang="en-US" dirty="0"/>
              <a:t>the Organization and its members in pursuit of the purposes stated in </a:t>
            </a:r>
            <a:r>
              <a:rPr lang="en-US" b="1" dirty="0"/>
              <a:t>Article</a:t>
            </a:r>
            <a:r>
              <a:rPr lang="en-US" dirty="0"/>
              <a:t> </a:t>
            </a:r>
            <a:r>
              <a:rPr lang="en-US" b="1" dirty="0"/>
              <a:t>1</a:t>
            </a:r>
            <a:r>
              <a:rPr lang="en-US" dirty="0"/>
              <a:t> shall act in accordance with the following principles:</a:t>
            </a:r>
          </a:p>
          <a:p>
            <a:pPr marL="0" indent="0">
              <a:buNone/>
            </a:pPr>
            <a:r>
              <a:rPr lang="en-US" b="1" dirty="0"/>
              <a:t>a)</a:t>
            </a:r>
            <a:r>
              <a:rPr lang="en-US" dirty="0"/>
              <a:t> Sovereign equality. </a:t>
            </a:r>
          </a:p>
          <a:p>
            <a:pPr marL="0" indent="0">
              <a:buNone/>
            </a:pPr>
            <a:endParaRPr lang="en-US" b="1" dirty="0" smtClean="0"/>
          </a:p>
          <a:p>
            <a:pPr marL="0" indent="0">
              <a:buNone/>
            </a:pPr>
            <a:r>
              <a:rPr lang="en-US" b="1" dirty="0" smtClean="0"/>
              <a:t>b</a:t>
            </a:r>
            <a:r>
              <a:rPr lang="en-US" b="1" dirty="0"/>
              <a:t>)</a:t>
            </a:r>
            <a:r>
              <a:rPr lang="en-US" dirty="0"/>
              <a:t> Member states are required to settle international disputes by peaceful means without endangering international peace and security.</a:t>
            </a:r>
          </a:p>
          <a:p>
            <a:pPr marL="0" indent="0">
              <a:buNone/>
            </a:pPr>
            <a:endParaRPr lang="en-US" b="1" dirty="0" smtClean="0"/>
          </a:p>
          <a:p>
            <a:pPr marL="0" indent="0">
              <a:buNone/>
            </a:pPr>
            <a:r>
              <a:rPr lang="en-US" b="1" dirty="0" smtClean="0"/>
              <a:t>c</a:t>
            </a:r>
            <a:r>
              <a:rPr lang="en-US" b="1" dirty="0"/>
              <a:t>)</a:t>
            </a:r>
            <a:r>
              <a:rPr lang="en-US" dirty="0"/>
              <a:t> Member states shall refrain from threat or use of force against territorial integrity and political independence of any state. </a:t>
            </a:r>
          </a:p>
          <a:p>
            <a:pPr marL="0" indent="0">
              <a:buNone/>
            </a:pPr>
            <a:endParaRPr lang="en-US" dirty="0"/>
          </a:p>
        </p:txBody>
      </p:sp>
    </p:spTree>
    <p:extLst>
      <p:ext uri="{BB962C8B-B14F-4D97-AF65-F5344CB8AC3E}">
        <p14:creationId xmlns:p14="http://schemas.microsoft.com/office/powerpoint/2010/main" val="3914607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265"/>
          </a:xfrm>
        </p:spPr>
        <p:txBody>
          <a:bodyPr/>
          <a:lstStyle/>
          <a:p>
            <a:r>
              <a:rPr lang="en-US" b="1" dirty="0"/>
              <a:t>2) International Bill of Rights:</a:t>
            </a:r>
            <a:endParaRPr lang="en-US" dirty="0"/>
          </a:p>
        </p:txBody>
      </p:sp>
      <p:sp>
        <p:nvSpPr>
          <p:cNvPr id="3" name="Content Placeholder 2"/>
          <p:cNvSpPr>
            <a:spLocks noGrp="1"/>
          </p:cNvSpPr>
          <p:nvPr>
            <p:ph idx="1"/>
          </p:nvPr>
        </p:nvSpPr>
        <p:spPr>
          <a:xfrm>
            <a:off x="838200" y="1360449"/>
            <a:ext cx="10515600" cy="4816514"/>
          </a:xfrm>
        </p:spPr>
        <p:txBody>
          <a:bodyPr/>
          <a:lstStyle/>
          <a:p>
            <a:pPr marL="0" indent="0" algn="just">
              <a:buNone/>
            </a:pPr>
            <a:r>
              <a:rPr lang="en-US" dirty="0" smtClean="0"/>
              <a:t>	The </a:t>
            </a:r>
            <a:r>
              <a:rPr lang="en-US" dirty="0"/>
              <a:t>Charter’s provisions on human rights are very general and vague. Therefore, the framers of the Charter left this task to the organization itself, and it was decided for this purpose that an International Bill of Rights should be drawn up. </a:t>
            </a:r>
            <a:endParaRPr lang="en-US" dirty="0" smtClean="0"/>
          </a:p>
          <a:p>
            <a:pPr marL="0" indent="0" algn="just">
              <a:buNone/>
            </a:pPr>
            <a:r>
              <a:rPr lang="en-US" dirty="0"/>
              <a:t>The International Bill of Human Rights comprises </a:t>
            </a:r>
            <a:r>
              <a:rPr lang="en-US" dirty="0" smtClean="0"/>
              <a:t>of:</a:t>
            </a:r>
          </a:p>
          <a:p>
            <a:pPr marL="514350" indent="-514350" algn="just">
              <a:buFont typeface="+mj-lt"/>
              <a:buAutoNum type="arabicPeriod"/>
            </a:pPr>
            <a:r>
              <a:rPr lang="en-US" dirty="0" smtClean="0"/>
              <a:t>Universal </a:t>
            </a:r>
            <a:r>
              <a:rPr lang="en-US" dirty="0"/>
              <a:t>Declaration of Human Rights (1948), </a:t>
            </a:r>
            <a:endParaRPr lang="en-US" dirty="0" smtClean="0"/>
          </a:p>
          <a:p>
            <a:pPr marL="514350" indent="-514350" algn="just">
              <a:buFont typeface="+mj-lt"/>
              <a:buAutoNum type="arabicPeriod"/>
            </a:pPr>
            <a:r>
              <a:rPr lang="en-US" dirty="0" smtClean="0"/>
              <a:t>International </a:t>
            </a:r>
            <a:r>
              <a:rPr lang="en-US" dirty="0"/>
              <a:t>Covenant on Economic, Social and Cultural Rights (1966), </a:t>
            </a:r>
            <a:endParaRPr lang="en-US" dirty="0" smtClean="0"/>
          </a:p>
          <a:p>
            <a:pPr marL="514350" indent="-514350" algn="just">
              <a:buFont typeface="+mj-lt"/>
              <a:buAutoNum type="arabicPeriod"/>
            </a:pPr>
            <a:r>
              <a:rPr lang="en-US" dirty="0" smtClean="0"/>
              <a:t>International </a:t>
            </a:r>
            <a:r>
              <a:rPr lang="en-US" dirty="0"/>
              <a:t>Covenant on Civil and Political Rights and </a:t>
            </a:r>
            <a:endParaRPr lang="en-US" dirty="0" smtClean="0"/>
          </a:p>
          <a:p>
            <a:pPr marL="514350" indent="-514350" algn="just">
              <a:buFont typeface="+mj-lt"/>
              <a:buAutoNum type="arabicPeriod"/>
            </a:pPr>
            <a:r>
              <a:rPr lang="en-US" dirty="0" smtClean="0"/>
              <a:t>Two </a:t>
            </a:r>
            <a:r>
              <a:rPr lang="en-US" dirty="0"/>
              <a:t>Optional Protocols to the Covenant on Civil and Political Rights.</a:t>
            </a:r>
            <a:endParaRPr lang="en-US" dirty="0"/>
          </a:p>
        </p:txBody>
      </p:sp>
    </p:spTree>
    <p:extLst>
      <p:ext uri="{BB962C8B-B14F-4D97-AF65-F5344CB8AC3E}">
        <p14:creationId xmlns:p14="http://schemas.microsoft.com/office/powerpoint/2010/main" val="183887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8055"/>
          </a:xfrm>
        </p:spPr>
        <p:txBody>
          <a:bodyPr>
            <a:normAutofit fontScale="90000"/>
          </a:bodyPr>
          <a:lstStyle/>
          <a:p>
            <a:r>
              <a:rPr lang="en-US" b="1" dirty="0" smtClean="0"/>
              <a:t/>
            </a:r>
            <a:br>
              <a:rPr lang="en-US" b="1" dirty="0" smtClean="0"/>
            </a:br>
            <a:r>
              <a:rPr lang="en-US" b="1" dirty="0" smtClean="0"/>
              <a:t>Universal </a:t>
            </a:r>
            <a:r>
              <a:rPr lang="en-US" b="1" dirty="0"/>
              <a:t>Declaration of Human Rights (UDHR):</a:t>
            </a:r>
            <a:r>
              <a:rPr lang="en-US" dirty="0"/>
              <a:t/>
            </a:r>
            <a:br>
              <a:rPr lang="en-US" dirty="0"/>
            </a:br>
            <a:endParaRPr lang="en-US" dirty="0"/>
          </a:p>
        </p:txBody>
      </p:sp>
      <p:sp>
        <p:nvSpPr>
          <p:cNvPr id="3" name="Content Placeholder 2"/>
          <p:cNvSpPr>
            <a:spLocks noGrp="1"/>
          </p:cNvSpPr>
          <p:nvPr>
            <p:ph idx="1"/>
          </p:nvPr>
        </p:nvSpPr>
        <p:spPr>
          <a:xfrm>
            <a:off x="838200" y="1282390"/>
            <a:ext cx="10515600" cy="4894573"/>
          </a:xfrm>
        </p:spPr>
        <p:txBody>
          <a:bodyPr>
            <a:normAutofit/>
          </a:bodyPr>
          <a:lstStyle/>
          <a:p>
            <a:pPr marL="0" indent="0" algn="just">
              <a:buNone/>
            </a:pPr>
            <a:r>
              <a:rPr lang="en-US" dirty="0" smtClean="0"/>
              <a:t>	The </a:t>
            </a:r>
            <a:r>
              <a:rPr lang="en-US" dirty="0"/>
              <a:t>Universal Declaration of Human Rights is the </a:t>
            </a:r>
            <a:r>
              <a:rPr lang="en-US" b="1" dirty="0"/>
              <a:t>basic international pronouncement </a:t>
            </a:r>
            <a:r>
              <a:rPr lang="en-US" dirty="0"/>
              <a:t>of the inalienable and inviolable rights of all the members of the human family. Regarded as the </a:t>
            </a:r>
            <a:r>
              <a:rPr lang="en-US" b="1" dirty="0"/>
              <a:t>first landmark </a:t>
            </a:r>
            <a:r>
              <a:rPr lang="en-US" dirty="0"/>
              <a:t>in contemporary history in the development of the concept of human rights, the General Assembly </a:t>
            </a:r>
            <a:r>
              <a:rPr lang="en-US" b="1" dirty="0"/>
              <a:t>adopted it on December 10, 1948</a:t>
            </a:r>
            <a:r>
              <a:rPr lang="en-US" dirty="0"/>
              <a:t> at its meeting in Paris. </a:t>
            </a:r>
            <a:endParaRPr lang="en-US" dirty="0" smtClean="0"/>
          </a:p>
          <a:p>
            <a:pPr marL="0" indent="0" algn="just">
              <a:buNone/>
            </a:pPr>
            <a:r>
              <a:rPr lang="en-US" dirty="0"/>
              <a:t>	</a:t>
            </a:r>
            <a:r>
              <a:rPr lang="en-US" dirty="0" smtClean="0"/>
              <a:t>It</a:t>
            </a:r>
            <a:r>
              <a:rPr lang="en-US" dirty="0"/>
              <a:t>, in fact, expresses the spirit of the Charter by setting out in detail what in the Charter was already included as one of the main aims and purposes of the UN. But, in the process of the definition of human rights, the Universal Declaration of Human Rights may be accepted as the </a:t>
            </a:r>
            <a:r>
              <a:rPr lang="en-US" b="1" dirty="0" smtClean="0"/>
              <a:t>true Magna Charta </a:t>
            </a:r>
            <a:r>
              <a:rPr lang="en-US" dirty="0" smtClean="0"/>
              <a:t>of </a:t>
            </a:r>
            <a:r>
              <a:rPr lang="en-US" dirty="0"/>
              <a:t>mankind.</a:t>
            </a:r>
          </a:p>
          <a:p>
            <a:pPr marL="0" indent="0">
              <a:buNone/>
            </a:pPr>
            <a:endParaRPr lang="en-US" dirty="0"/>
          </a:p>
        </p:txBody>
      </p:sp>
    </p:spTree>
    <p:extLst>
      <p:ext uri="{BB962C8B-B14F-4D97-AF65-F5344CB8AC3E}">
        <p14:creationId xmlns:p14="http://schemas.microsoft.com/office/powerpoint/2010/main" val="259275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753"/>
          </a:xfrm>
        </p:spPr>
        <p:txBody>
          <a:bodyPr>
            <a:normAutofit/>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838200" y="1471961"/>
            <a:ext cx="10515600" cy="4705002"/>
          </a:xfrm>
        </p:spPr>
        <p:txBody>
          <a:bodyPr/>
          <a:lstStyle/>
          <a:p>
            <a:pPr marL="0" indent="0" algn="just">
              <a:buNone/>
            </a:pPr>
            <a:r>
              <a:rPr lang="en-US" dirty="0" smtClean="0"/>
              <a:t>	 </a:t>
            </a:r>
            <a:r>
              <a:rPr lang="en-US" dirty="0"/>
              <a:t>However, as far as its contents are concerned it consists of a Preamble and 30 articles setting forth various human rights and fundamental freedoms. So its provisions can be classified into the following four categories:</a:t>
            </a:r>
          </a:p>
          <a:p>
            <a:pPr marL="0" indent="0" algn="just">
              <a:buNone/>
            </a:pPr>
            <a:r>
              <a:rPr lang="en-US" b="1" dirty="0"/>
              <a:t>1)</a:t>
            </a:r>
            <a:r>
              <a:rPr lang="en-US" dirty="0"/>
              <a:t> General Articles (Art. 1 &amp; 2)</a:t>
            </a:r>
          </a:p>
          <a:p>
            <a:pPr marL="0" indent="0" algn="just">
              <a:buNone/>
            </a:pPr>
            <a:r>
              <a:rPr lang="en-US" b="1" dirty="0" smtClean="0"/>
              <a:t>2</a:t>
            </a:r>
            <a:r>
              <a:rPr lang="en-US" b="1" dirty="0"/>
              <a:t>)</a:t>
            </a:r>
            <a:r>
              <a:rPr lang="en-US" dirty="0"/>
              <a:t> Civil and Political Rights (Art. 3 - </a:t>
            </a:r>
            <a:r>
              <a:rPr lang="en-US" dirty="0" smtClean="0"/>
              <a:t>21)</a:t>
            </a:r>
          </a:p>
          <a:p>
            <a:pPr marL="0" indent="0" algn="just">
              <a:buNone/>
            </a:pPr>
            <a:r>
              <a:rPr lang="en-US" b="1" dirty="0" smtClean="0"/>
              <a:t>3</a:t>
            </a:r>
            <a:r>
              <a:rPr lang="en-US" b="1" dirty="0"/>
              <a:t>)</a:t>
            </a:r>
            <a:r>
              <a:rPr lang="en-US" dirty="0"/>
              <a:t> Economic, Social and Cultural Rights (Art. 22 – 27)</a:t>
            </a:r>
          </a:p>
          <a:p>
            <a:pPr marL="0" indent="0" algn="just">
              <a:buNone/>
            </a:pPr>
            <a:r>
              <a:rPr lang="en-US" b="1" dirty="0"/>
              <a:t>4)</a:t>
            </a:r>
            <a:r>
              <a:rPr lang="en-US" dirty="0"/>
              <a:t> Concluding Articles (Art. 28 – 30)</a:t>
            </a:r>
          </a:p>
        </p:txBody>
      </p:sp>
    </p:spTree>
    <p:extLst>
      <p:ext uri="{BB962C8B-B14F-4D97-AF65-F5344CB8AC3E}">
        <p14:creationId xmlns:p14="http://schemas.microsoft.com/office/powerpoint/2010/main" val="161787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203</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International Human Rights Law </vt:lpstr>
      <vt:lpstr>PowerPoint Presentation</vt:lpstr>
      <vt:lpstr>PowerPoint Presentation</vt:lpstr>
      <vt:lpstr>1) UN Charter:</vt:lpstr>
      <vt:lpstr>PowerPoint Presentation</vt:lpstr>
      <vt:lpstr>PowerPoint Presentation</vt:lpstr>
      <vt:lpstr>2) International Bill of Rights:</vt:lpstr>
      <vt:lpstr> Universal Declaration of Human Rights (UDHR): </vt:lpstr>
      <vt:lpstr>Cont’</vt:lpstr>
      <vt:lpstr>Cont’</vt:lpstr>
      <vt:lpstr>Cont’</vt:lpstr>
      <vt:lpstr> (a) International Covenant on Economic, Social and Cultural Rights (ICESCR): </vt:lpstr>
      <vt:lpstr>Cont’</vt:lpstr>
      <vt:lpstr>Cont’</vt:lpstr>
      <vt:lpstr>  (b) International Covenant on Civil and Political Rights (ICCPR): </vt:lpstr>
      <vt:lpstr>Cont’</vt:lpstr>
      <vt:lpstr>Cont’</vt:lpstr>
      <vt:lpstr> Sources: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Human Rights Law</dc:title>
  <dc:creator>Acer</dc:creator>
  <cp:lastModifiedBy>Acer</cp:lastModifiedBy>
  <cp:revision>14</cp:revision>
  <dcterms:created xsi:type="dcterms:W3CDTF">2020-05-01T00:33:44Z</dcterms:created>
  <dcterms:modified xsi:type="dcterms:W3CDTF">2020-05-01T01:27:13Z</dcterms:modified>
</cp:coreProperties>
</file>